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" charset="1" panose="020F0502020204030203"/>
      <p:regular r:id="rId10"/>
    </p:embeddedFont>
    <p:embeddedFont>
      <p:font typeface="Lato Bold" charset="1" panose="020F0502020204030203"/>
      <p:regular r:id="rId11"/>
    </p:embeddedFont>
    <p:embeddedFont>
      <p:font typeface="Lato Italics" charset="1" panose="020F0502020204030203"/>
      <p:regular r:id="rId12"/>
    </p:embeddedFont>
    <p:embeddedFont>
      <p:font typeface="Lato Bold Italics" charset="1" panose="020F0502020204030203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Poppins Thin" charset="1" panose="00000300000000000000"/>
      <p:regular r:id="rId18"/>
    </p:embeddedFont>
    <p:embeddedFont>
      <p:font typeface="Poppins Thin Italics" charset="1" panose="00000300000000000000"/>
      <p:regular r:id="rId19"/>
    </p:embeddedFont>
    <p:embeddedFont>
      <p:font typeface="Poppins Extra-Light" charset="1" panose="00000300000000000000"/>
      <p:regular r:id="rId20"/>
    </p:embeddedFont>
    <p:embeddedFont>
      <p:font typeface="Poppins Extra-Light Italics" charset="1" panose="00000300000000000000"/>
      <p:regular r:id="rId21"/>
    </p:embeddedFont>
    <p:embeddedFont>
      <p:font typeface="Poppins Light" charset="1" panose="00000400000000000000"/>
      <p:regular r:id="rId22"/>
    </p:embeddedFont>
    <p:embeddedFont>
      <p:font typeface="Poppins Light Italics" charset="1" panose="000004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 Medium Italics" charset="1" panose="00000600000000000000"/>
      <p:regular r:id="rId25"/>
    </p:embeddedFont>
    <p:embeddedFont>
      <p:font typeface="Poppins Semi-Bold" charset="1" panose="00000700000000000000"/>
      <p:regular r:id="rId26"/>
    </p:embeddedFont>
    <p:embeddedFont>
      <p:font typeface="Poppins Semi-Bold Italics" charset="1" panose="00000700000000000000"/>
      <p:regular r:id="rId27"/>
    </p:embeddedFont>
    <p:embeddedFont>
      <p:font typeface="Poppins Ultra-Bold" charset="1" panose="00000900000000000000"/>
      <p:regular r:id="rId28"/>
    </p:embeddedFont>
    <p:embeddedFont>
      <p:font typeface="Poppins Ultra-Bold Italics" charset="1" panose="00000900000000000000"/>
      <p:regular r:id="rId29"/>
    </p:embeddedFont>
    <p:embeddedFont>
      <p:font typeface="Poppins Heavy" charset="1" panose="00000A00000000000000"/>
      <p:regular r:id="rId30"/>
    </p:embeddedFont>
    <p:embeddedFont>
      <p:font typeface="Poppins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224837" y="3155092"/>
            <a:ext cx="12616379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</a:pPr>
            <a:r>
              <a:rPr lang="en-US" sz="9999" spc="999">
                <a:solidFill>
                  <a:srgbClr val="5271FF"/>
                </a:solidFill>
                <a:latin typeface="Poppins Heavy"/>
              </a:rPr>
              <a:t>FEEDBACK 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24837" y="4495062"/>
            <a:ext cx="12616379" cy="268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1"/>
              </a:lnSpc>
            </a:pPr>
            <a:r>
              <a:rPr lang="en-US" sz="9601" spc="480">
                <a:solidFill>
                  <a:srgbClr val="2B4A9D"/>
                </a:solidFill>
                <a:latin typeface="Poppins Heavy"/>
              </a:rPr>
              <a:t>FINVIZ BOT(GROUP 10)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4837" y="7381503"/>
            <a:ext cx="126163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 spc="340">
                <a:solidFill>
                  <a:srgbClr val="000000"/>
                </a:solidFill>
                <a:latin typeface="Lato Bold"/>
              </a:rPr>
              <a:t>GROUP 12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4837" y="8358504"/>
            <a:ext cx="12616379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 spc="340">
                <a:solidFill>
                  <a:srgbClr val="000000"/>
                </a:solidFill>
                <a:latin typeface="Lato Bold"/>
              </a:rPr>
              <a:t>AVI MALHOTRA</a:t>
            </a:r>
          </a:p>
          <a:p>
            <a:pPr>
              <a:lnSpc>
                <a:spcPts val="4760"/>
              </a:lnSpc>
            </a:pPr>
            <a:r>
              <a:rPr lang="en-US" sz="3400" spc="340">
                <a:solidFill>
                  <a:srgbClr val="000000"/>
                </a:solidFill>
                <a:latin typeface="Lato Bold"/>
              </a:rPr>
              <a:t>SYED AMMAD SOHAIL</a:t>
            </a:r>
          </a:p>
          <a:p>
            <a:pPr>
              <a:lnSpc>
                <a:spcPts val="4760"/>
              </a:lnSpc>
            </a:pPr>
            <a:r>
              <a:rPr lang="en-US" sz="3400" spc="340">
                <a:solidFill>
                  <a:srgbClr val="000000"/>
                </a:solidFill>
                <a:latin typeface="Lato Bold"/>
              </a:rPr>
              <a:t>MOIZ SHAIKH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4134433" y="1004889"/>
            <a:ext cx="12993464" cy="2102579"/>
          </a:xfrm>
          <a:custGeom>
            <a:avLst/>
            <a:gdLst/>
            <a:ahLst/>
            <a:cxnLst/>
            <a:rect r="r" b="b" t="t" l="l"/>
            <a:pathLst>
              <a:path h="2102579" w="12993464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677280" y="1955378"/>
            <a:ext cx="3963020" cy="5276243"/>
            <a:chOff x="0" y="0"/>
            <a:chExt cx="3663950" cy="48780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0291" t="0" r="-50291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836892" y="3055379"/>
            <a:ext cx="3963020" cy="5276243"/>
            <a:chOff x="0" y="0"/>
            <a:chExt cx="3663950" cy="48780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68863" t="0" r="-68863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0" id="20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2" id="22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4" id="24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428018" y="2648681"/>
            <a:ext cx="892620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 Bold"/>
              </a:rPr>
              <a:t>Thorough research informed comprehensive scenario development.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42168" y="2648681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42168" y="5103842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2168" y="7559003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28018" y="5103842"/>
            <a:ext cx="892620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pc="300" strike="noStrike" u="none">
                <a:solidFill>
                  <a:srgbClr val="000000"/>
                </a:solidFill>
                <a:latin typeface="Lato Bold"/>
              </a:rPr>
              <a:t>Realistic scenarios demonstrated understanding of existing customer needs.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428018" y="7559003"/>
            <a:ext cx="8926205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pc="300" strike="noStrike" u="none">
                <a:solidFill>
                  <a:srgbClr val="000000"/>
                </a:solidFill>
                <a:latin typeface="Lato Bold"/>
              </a:rPr>
              <a:t>Leveraged existing BMO services to replicate familiar experiences.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2123218" y="897430"/>
            <a:ext cx="702078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Ultra-Bold"/>
              </a:rPr>
              <a:t>STRENGTHS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677280" y="1955378"/>
            <a:ext cx="3963020" cy="5276243"/>
            <a:chOff x="0" y="0"/>
            <a:chExt cx="3663950" cy="48780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39134" t="0" r="-39134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836892" y="3055379"/>
            <a:ext cx="3963020" cy="5276243"/>
            <a:chOff x="0" y="0"/>
            <a:chExt cx="3663950" cy="48780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69694" t="0" r="-69694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524980" y="2848213"/>
            <a:ext cx="829509" cy="1966473"/>
            <a:chOff x="0" y="0"/>
            <a:chExt cx="2354580" cy="55818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0" id="20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2" id="22"/>
          <p:cNvGrpSpPr/>
          <p:nvPr/>
        </p:nvGrpSpPr>
        <p:grpSpPr>
          <a:xfrm rot="-5400000">
            <a:off x="568482" y="6197871"/>
            <a:ext cx="829509" cy="1966473"/>
            <a:chOff x="0" y="0"/>
            <a:chExt cx="2354580" cy="55818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384515" y="3536225"/>
            <a:ext cx="892620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 Bold"/>
              </a:rPr>
              <a:t>Scenarios and data sources not integrated for unified user workflow.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98665" y="3536225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42168" y="6885883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28018" y="6885883"/>
            <a:ext cx="892620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pc="300">
                <a:solidFill>
                  <a:srgbClr val="000000"/>
                </a:solidFill>
                <a:latin typeface="Lato Bold"/>
              </a:rPr>
              <a:t>Rule based investment recommendations lack personalization capabilities.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23218" y="897430"/>
            <a:ext cx="702078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Ultra-Bold"/>
              </a:rPr>
              <a:t>WEAKNESS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354223" y="0"/>
            <a:ext cx="6933777" cy="10287000"/>
            <a:chOff x="0" y="0"/>
            <a:chExt cx="9245036" cy="137160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9525720"/>
              <a:ext cx="9245036" cy="4190280"/>
              <a:chOff x="0" y="0"/>
              <a:chExt cx="2529461" cy="114646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529461" cy="1146469"/>
              </a:xfrm>
              <a:custGeom>
                <a:avLst/>
                <a:gdLst/>
                <a:ahLst/>
                <a:cxnLst/>
                <a:rect r="r" b="b" t="t" l="l"/>
                <a:pathLst>
                  <a:path h="1146469" w="2529461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2B4A9D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9245036" cy="9778280"/>
              <a:chOff x="0" y="0"/>
              <a:chExt cx="2529461" cy="267535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529461" cy="2675357"/>
              </a:xfrm>
              <a:custGeom>
                <a:avLst/>
                <a:gdLst/>
                <a:ahLst/>
                <a:cxnLst/>
                <a:rect r="r" b="b" t="t" l="l"/>
                <a:pathLst>
                  <a:path h="2675357" w="2529461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-5400000">
            <a:off x="568482" y="2024756"/>
            <a:ext cx="829509" cy="1966473"/>
            <a:chOff x="0" y="0"/>
            <a:chExt cx="2354580" cy="558188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428018" y="2712767"/>
            <a:ext cx="892620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 Bold"/>
              </a:rPr>
              <a:t>Connect related scenarios and integrate underlying data sources.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2168" y="2712767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grpSp>
        <p:nvGrpSpPr>
          <p:cNvPr name="Group 13" id="13"/>
          <p:cNvGrpSpPr/>
          <p:nvPr/>
        </p:nvGrpSpPr>
        <p:grpSpPr>
          <a:xfrm rot="-5400000">
            <a:off x="568482" y="4391113"/>
            <a:ext cx="829509" cy="1966473"/>
            <a:chOff x="0" y="0"/>
            <a:chExt cx="2354580" cy="55818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42168" y="5079125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28018" y="5079125"/>
            <a:ext cx="892620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 Bold"/>
              </a:rPr>
              <a:t>Show more graphs throughout the code (Incorporated by Group 10)</a:t>
            </a:r>
          </a:p>
        </p:txBody>
      </p:sp>
      <p:grpSp>
        <p:nvGrpSpPr>
          <p:cNvPr name="Group 17" id="17"/>
          <p:cNvGrpSpPr/>
          <p:nvPr/>
        </p:nvGrpSpPr>
        <p:grpSpPr>
          <a:xfrm rot="-5400000">
            <a:off x="568482" y="6763627"/>
            <a:ext cx="829509" cy="1966473"/>
            <a:chOff x="0" y="0"/>
            <a:chExt cx="2354580" cy="558188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342168" y="7451638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28018" y="7451638"/>
            <a:ext cx="892620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 Bold"/>
              </a:rPr>
              <a:t>Forecast for longer period ahead (Incorporated by Group 10)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839786" y="438150"/>
            <a:ext cx="5962650" cy="9410700"/>
            <a:chOff x="0" y="0"/>
            <a:chExt cx="7950200" cy="12547600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2"/>
            <a:srcRect l="2479" t="0" r="2479" b="0"/>
            <a:stretch>
              <a:fillRect/>
            </a:stretch>
          </p:blipFill>
          <p:spPr>
            <a:xfrm flipH="false" flipV="false">
              <a:off x="0" y="0"/>
              <a:ext cx="7950200" cy="12547600"/>
            </a:xfrm>
            <a:prstGeom prst="rect">
              <a:avLst/>
            </a:prstGeom>
          </p:spPr>
        </p:pic>
      </p:grpSp>
      <p:grpSp>
        <p:nvGrpSpPr>
          <p:cNvPr name="Group 23" id="23"/>
          <p:cNvGrpSpPr/>
          <p:nvPr/>
        </p:nvGrpSpPr>
        <p:grpSpPr>
          <a:xfrm rot="2700000">
            <a:off x="-1705354" y="-5607451"/>
            <a:ext cx="6164339" cy="6164339"/>
            <a:chOff x="0" y="0"/>
            <a:chExt cx="1913890" cy="191389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5" id="25"/>
          <p:cNvGrpSpPr/>
          <p:nvPr/>
        </p:nvGrpSpPr>
        <p:grpSpPr>
          <a:xfrm rot="5400000">
            <a:off x="6563798" y="-2956860"/>
            <a:ext cx="1629197" cy="7951652"/>
            <a:chOff x="0" y="0"/>
            <a:chExt cx="2354580" cy="1149204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4012112" y="528428"/>
            <a:ext cx="702078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Ultra-Bold"/>
              </a:rPr>
              <a:t>SUGGESTIONS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DAFsH0DobLY</dc:identifier>
  <dcterms:modified xsi:type="dcterms:W3CDTF">2011-08-01T06:04:30Z</dcterms:modified>
  <cp:revision>1</cp:revision>
  <dc:title>St</dc:title>
</cp:coreProperties>
</file>